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4121" autoAdjust="0"/>
  </p:normalViewPr>
  <p:slideViewPr>
    <p:cSldViewPr snapToGrid="0">
      <p:cViewPr>
        <p:scale>
          <a:sx n="60" d="100"/>
          <a:sy n="60" d="100"/>
        </p:scale>
        <p:origin x="-1650" y="-30"/>
      </p:cViewPr>
      <p:guideLst>
        <p:guide orient="horz" pos="2160"/>
        <p:guide pos="3840"/>
      </p:guideLst>
    </p:cSldViewPr>
  </p:slideViewPr>
  <p:notesTextViewPr>
    <p:cViewPr>
      <p:scale>
        <a:sx n="1" d="1"/>
        <a:sy n="1" d="1"/>
      </p:scale>
      <p:origin x="0" y="139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A5C7E6-7BDB-4CFD-AD90-9BD99A081D61}" type="datetimeFigureOut">
              <a:rPr lang="en-GB" smtClean="0"/>
              <a:t>08/09/2023</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488E1C-CE4B-42AF-B730-E959ECC85712}" type="slidenum">
              <a:rPr lang="en-GB" smtClean="0"/>
              <a:t>‹#›</a:t>
            </a:fld>
            <a:endParaRPr lang="en-GB"/>
          </a:p>
        </p:txBody>
      </p:sp>
    </p:spTree>
    <p:extLst>
      <p:ext uri="{BB962C8B-B14F-4D97-AF65-F5344CB8AC3E}">
        <p14:creationId xmlns:p14="http://schemas.microsoft.com/office/powerpoint/2010/main" val="260407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2488E1C-CE4B-42AF-B730-E959ECC85712}" type="slidenum">
              <a:rPr lang="en-GB" smtClean="0"/>
              <a:t>2</a:t>
            </a:fld>
            <a:endParaRPr lang="en-GB"/>
          </a:p>
        </p:txBody>
      </p:sp>
    </p:spTree>
    <p:extLst>
      <p:ext uri="{BB962C8B-B14F-4D97-AF65-F5344CB8AC3E}">
        <p14:creationId xmlns:p14="http://schemas.microsoft.com/office/powerpoint/2010/main" val="2845617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 RED ZONE</a:t>
            </a:r>
          </a:p>
          <a:p>
            <a:pPr marL="171450" indent="-171450">
              <a:buFont typeface="Arial" panose="020B0604020202020204" pitchFamily="34" charset="0"/>
              <a:buChar char="•"/>
            </a:pPr>
            <a:r>
              <a:rPr lang="en-GB" dirty="0" smtClean="0"/>
              <a:t>Means</a:t>
            </a:r>
            <a:r>
              <a:rPr lang="en-GB" baseline="0" dirty="0" smtClean="0"/>
              <a:t> DO NOT LET OTHER TEAM IN THE CENTRE SECTION OF THE COURT. </a:t>
            </a:r>
          </a:p>
          <a:p>
            <a:pPr marL="171450" indent="-171450">
              <a:buFont typeface="Arial" panose="020B0604020202020204" pitchFamily="34" charset="0"/>
              <a:buChar char="•"/>
            </a:pPr>
            <a:r>
              <a:rPr lang="en-GB" baseline="0" dirty="0" smtClean="0"/>
              <a:t>This is at all times. Push them to the side by shaping your body to turn them into one of the wider channels. 0</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PUSH POINTS</a:t>
            </a:r>
          </a:p>
          <a:p>
            <a:pPr marL="171450" indent="-171450">
              <a:buFont typeface="Arial" panose="020B0604020202020204" pitchFamily="34" charset="0"/>
              <a:buChar char="•"/>
            </a:pPr>
            <a:r>
              <a:rPr lang="en-GB" baseline="0" dirty="0" smtClean="0"/>
              <a:t>These specified points are where we want to push the opposition players with the ball. By doing this, you not only get them segmented onto one side of the court, but you also limit their capacity to see the whole floor. They naturally gravitate to the side they are dribbling towards for a pass. </a:t>
            </a:r>
          </a:p>
          <a:p>
            <a:pPr marL="171450" indent="-171450">
              <a:buFont typeface="Arial" panose="020B0604020202020204" pitchFamily="34" charset="0"/>
              <a:buChar char="•"/>
            </a:pPr>
            <a:r>
              <a:rPr lang="en-GB" baseline="0" dirty="0" smtClean="0"/>
              <a:t>We use the side lines/end lines as extra defenders. This allows us to cut off players, and by not allowing the switch back towards the red zone, the players become isolated. </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SHOT SECTORS</a:t>
            </a:r>
          </a:p>
          <a:p>
            <a:pPr marL="171450" indent="-171450">
              <a:buFont typeface="Arial" panose="020B0604020202020204" pitchFamily="34" charset="0"/>
              <a:buChar char="•"/>
            </a:pPr>
            <a:r>
              <a:rPr lang="en-GB" baseline="0" dirty="0" smtClean="0"/>
              <a:t>We want the other team to shoot from the green circles if we can (or further away from the hoop, but if they penetrate we want these shots).</a:t>
            </a:r>
          </a:p>
          <a:p>
            <a:pPr marL="171450" indent="-171450">
              <a:buFont typeface="Arial" panose="020B0604020202020204" pitchFamily="34" charset="0"/>
              <a:buChar char="•"/>
            </a:pPr>
            <a:r>
              <a:rPr lang="en-GB" baseline="0" dirty="0" smtClean="0"/>
              <a:t>Low percentage of shots success from these locations at lower age groups when contested. Easy to rebound as ball normally falls into charge circle or towards opposite shot sector.</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REBOUNDING</a:t>
            </a:r>
          </a:p>
          <a:p>
            <a:pPr marL="171450" indent="-171450">
              <a:buFont typeface="Arial" panose="020B0604020202020204" pitchFamily="34" charset="0"/>
              <a:buChar char="•"/>
            </a:pPr>
            <a:r>
              <a:rPr lang="en-GB" baseline="0" dirty="0" smtClean="0"/>
              <a:t>We need to ensure rebounding is TOP PRIORITY when on defence. If we can play NO RED ZONE efficiently, then rebounding will be easier to predict. By positioning players under the hoop in the charge circle, taking two steps back and knowing the ball will fall their way, we should be able to win the rebounding battle. This is an ATTITUDE issue though. All players need to want to rebound. </a:t>
            </a:r>
          </a:p>
          <a:p>
            <a:pPr marL="171450" indent="-171450">
              <a:buFont typeface="Arial" panose="020B0604020202020204" pitchFamily="34" charset="0"/>
              <a:buChar char="•"/>
            </a:pPr>
            <a:r>
              <a:rPr lang="en-GB" baseline="0" dirty="0" smtClean="0"/>
              <a:t>After a rebound, we find our ball handler and outlet FAST. This leads to the offence. </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SPACING</a:t>
            </a:r>
          </a:p>
          <a:p>
            <a:pPr marL="171450" indent="-171450">
              <a:buFont typeface="Arial" panose="020B0604020202020204" pitchFamily="34" charset="0"/>
              <a:buChar char="•"/>
            </a:pPr>
            <a:r>
              <a:rPr lang="en-GB" baseline="0" dirty="0" smtClean="0"/>
              <a:t>All players need to maintain a level of spacing when playing defence. Below are the instructions</a:t>
            </a:r>
          </a:p>
          <a:p>
            <a:pPr marL="628650" lvl="1" indent="-171450">
              <a:buFont typeface="Arial" panose="020B0604020202020204" pitchFamily="34" charset="0"/>
              <a:buChar char="•"/>
            </a:pPr>
            <a:r>
              <a:rPr lang="en-GB" baseline="0" dirty="0" smtClean="0"/>
              <a:t>YOUR MAN HAS THE BALL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You are on your man, using your body shape and defensive stance to push them either side to a push point. NO RED ZONE</a:t>
            </a:r>
            <a:endParaRPr lang="en-GB" baseline="0" dirty="0" smtClean="0"/>
          </a:p>
          <a:p>
            <a:pPr marL="628650" lvl="1" indent="-171450">
              <a:buFont typeface="Arial" panose="020B0604020202020204" pitchFamily="34" charset="0"/>
              <a:buChar char="•"/>
            </a:pPr>
            <a:r>
              <a:rPr lang="en-GB" baseline="0" dirty="0" smtClean="0"/>
              <a:t>YOUR MAN IS ONE PASS AWAY FROM THE BALL</a:t>
            </a:r>
          </a:p>
          <a:p>
            <a:pPr marL="1085850" lvl="2" indent="-171450">
              <a:buFont typeface="Arial" panose="020B0604020202020204" pitchFamily="34" charset="0"/>
              <a:buChar char="•"/>
            </a:pPr>
            <a:r>
              <a:rPr lang="en-GB" baseline="0" dirty="0" smtClean="0"/>
              <a:t>You are one step away from your man, and you are in ball denial mode. You should be able to intercept if a pass is made, but not be so close you are beating by cuts to the basket. ALWAYS SEE MAN AND BALL. </a:t>
            </a:r>
          </a:p>
          <a:p>
            <a:pPr marL="628650" lvl="1" indent="-171450">
              <a:buFont typeface="Arial" panose="020B0604020202020204" pitchFamily="34" charset="0"/>
              <a:buChar char="•"/>
            </a:pPr>
            <a:r>
              <a:rPr lang="en-GB" baseline="0" dirty="0" smtClean="0"/>
              <a:t>YOUR MAN IS AWAY FROM THE BALL (WEAKSIDE)</a:t>
            </a:r>
          </a:p>
          <a:p>
            <a:pPr marL="1085850" lvl="2" indent="-171450">
              <a:buFont typeface="Arial" panose="020B0604020202020204" pitchFamily="34" charset="0"/>
              <a:buChar char="•"/>
            </a:pPr>
            <a:r>
              <a:rPr lang="en-GB" baseline="0" dirty="0" smtClean="0"/>
              <a:t>You are spaced away from your man playing help side defence. See man and ball. Protect the paint. </a:t>
            </a:r>
          </a:p>
          <a:p>
            <a:pPr marL="1085850" lvl="2" indent="-171450">
              <a:buFont typeface="Arial" panose="020B0604020202020204" pitchFamily="34" charset="0"/>
              <a:buChar char="•"/>
            </a:pPr>
            <a:r>
              <a:rPr lang="en-GB" baseline="0" dirty="0" smtClean="0"/>
              <a:t>NOTE: u14s are not allowed to play zone so the amount of help defence you can play is limited. U16s do not have this rule, and as such can sit in under </a:t>
            </a:r>
            <a:r>
              <a:rPr lang="en-GB" baseline="0" dirty="0" err="1" smtClean="0"/>
              <a:t>th</a:t>
            </a:r>
            <a:r>
              <a:rPr lang="en-GB" baseline="0" dirty="0" smtClean="0"/>
              <a:t> </a:t>
            </a:r>
            <a:r>
              <a:rPr lang="en-GB" baseline="0" dirty="0" err="1" smtClean="0"/>
              <a:t>ebasket</a:t>
            </a:r>
            <a:r>
              <a:rPr lang="en-GB" baseline="0" dirty="0" smtClean="0"/>
              <a:t> if their man is the </a:t>
            </a:r>
            <a:r>
              <a:rPr lang="en-GB" baseline="0" dirty="0" err="1" smtClean="0"/>
              <a:t>weakside</a:t>
            </a:r>
            <a:r>
              <a:rPr lang="en-GB" baseline="0" dirty="0" smtClean="0"/>
              <a:t> corner if they wanted to. Please adjust your defence accordingly. </a:t>
            </a:r>
          </a:p>
        </p:txBody>
      </p:sp>
      <p:sp>
        <p:nvSpPr>
          <p:cNvPr id="4" name="Slide Number Placeholder 3"/>
          <p:cNvSpPr>
            <a:spLocks noGrp="1"/>
          </p:cNvSpPr>
          <p:nvPr>
            <p:ph type="sldNum" sz="quarter" idx="10"/>
          </p:nvPr>
        </p:nvSpPr>
        <p:spPr/>
        <p:txBody>
          <a:bodyPr/>
          <a:lstStyle/>
          <a:p>
            <a:fld id="{32488E1C-CE4B-42AF-B730-E959ECC85712}" type="slidenum">
              <a:rPr lang="en-GB" smtClean="0"/>
              <a:t>5</a:t>
            </a:fld>
            <a:endParaRPr lang="en-GB"/>
          </a:p>
        </p:txBody>
      </p:sp>
    </p:spTree>
    <p:extLst>
      <p:ext uri="{BB962C8B-B14F-4D97-AF65-F5344CB8AC3E}">
        <p14:creationId xmlns:p14="http://schemas.microsoft.com/office/powerpoint/2010/main" val="42950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FAST PACED</a:t>
            </a:r>
            <a:r>
              <a:rPr lang="en-GB" baseline="0" dirty="0" smtClean="0"/>
              <a:t> INCLUSIVE PASS FIRST OFFENCE</a:t>
            </a:r>
          </a:p>
          <a:p>
            <a:endParaRPr lang="en-GB" baseline="0" dirty="0" smtClean="0"/>
          </a:p>
          <a:p>
            <a:r>
              <a:rPr lang="en-GB" baseline="0" dirty="0" smtClean="0"/>
              <a:t>This means we want to rebound and outlet fast, taking advantage of the transition between defence to offence. With this in mind, you will make mistakes and create turnovers, but if the IDEA was correct, then this is ok. i.e. passing ahead to open runner, but throwing too long and out of bounds. WHAT IS NOT CORRECT, is trying to dribble through everyone and taking a ONE PASS OFFENCE. This should never happen unless the fast break opportunity results in an open layup. We focus on fast transition, into a passing offence. His ensures all players are involved, but also shifts the defence. By causing the defence to act quickly, you are presented with mismatches as well as opportunities close to the rim. Inclusiveness is key, as this means all players will be asked to have the same attitude towards offence. If you are open and in the key, shoot. If you have players that are able to shoot longer distance, this rule also applies (i.e. Olly </a:t>
            </a:r>
            <a:r>
              <a:rPr lang="en-GB" baseline="0" dirty="0" err="1" smtClean="0"/>
              <a:t>cornes</a:t>
            </a:r>
            <a:r>
              <a:rPr lang="en-GB" baseline="0" dirty="0" smtClean="0"/>
              <a:t>, </a:t>
            </a:r>
            <a:r>
              <a:rPr lang="en-GB" baseline="0" dirty="0" err="1" smtClean="0"/>
              <a:t>lennon</a:t>
            </a:r>
            <a:r>
              <a:rPr lang="en-GB" baseline="0" dirty="0" smtClean="0"/>
              <a:t>). </a:t>
            </a:r>
          </a:p>
          <a:p>
            <a:endParaRPr lang="en-GB" baseline="0" dirty="0" smtClean="0"/>
          </a:p>
          <a:p>
            <a:r>
              <a:rPr lang="en-GB" baseline="0" dirty="0" smtClean="0"/>
              <a:t>RUN LANES</a:t>
            </a:r>
          </a:p>
          <a:p>
            <a:r>
              <a:rPr lang="en-GB" baseline="0" dirty="0" smtClean="0"/>
              <a:t>This follows the defensive principal of a three sector court, left mid and right. Running wide in these lanes allows gaps to form in the half space, where players can drive from the wings or the central positions with a direct route to the hoop. Should this fail, it then allows a fall back to spacing that keeps a large enough gap for any players to recognise and penetrate opposition. WE WANT TO GET TO THE HOOP. </a:t>
            </a:r>
          </a:p>
          <a:p>
            <a:endParaRPr lang="en-GB" baseline="0" dirty="0" smtClean="0"/>
          </a:p>
          <a:p>
            <a:r>
              <a:rPr lang="en-GB" baseline="0" dirty="0" smtClean="0"/>
              <a:t>STAY HIGH</a:t>
            </a:r>
          </a:p>
          <a:p>
            <a:r>
              <a:rPr lang="en-GB" baseline="0" dirty="0" smtClean="0"/>
              <a:t>By doing this, you create space in behind for cuts, drives and outlets. Example, if player 5 on right wing drives, yet gets double teamed, he will have a release at the free throw line or the near side PG slot. However, this help will come late due to the high nature of players spacing. Imagine a player helping from the corner, compared to helping from a high wing. More distance for the Defence means more time to get a shot off in the green shot sector. </a:t>
            </a:r>
          </a:p>
          <a:p>
            <a:endParaRPr lang="en-GB" baseline="0" dirty="0" smtClean="0"/>
          </a:p>
          <a:p>
            <a:r>
              <a:rPr lang="en-GB" baseline="0" dirty="0" smtClean="0"/>
              <a:t>DRIVE TO THE BASKET</a:t>
            </a:r>
          </a:p>
          <a:p>
            <a:r>
              <a:rPr lang="en-GB" baseline="0" dirty="0" smtClean="0"/>
              <a:t>Emphasis on this. The better this goes, the more space you actually create. When you drive to the hoops, the defence is forced to collapse to rebound, thus we can kick out and get either open shots, or a secondary drive. Rinse and repeat to generate bigger gaps and more mismatches. </a:t>
            </a:r>
          </a:p>
          <a:p>
            <a:endParaRPr lang="en-GB" baseline="0" dirty="0" smtClean="0"/>
          </a:p>
          <a:p>
            <a:r>
              <a:rPr lang="en-GB" baseline="0" dirty="0" smtClean="0"/>
              <a:t>NOTE: Spacing is dependant on the players you have. I.e. Matt if you have a 7 footer, put him closer to the hoop, but realise when you do this you place a barrier in </a:t>
            </a:r>
            <a:r>
              <a:rPr lang="en-GB" baseline="0" smtClean="0"/>
              <a:t>the driving lane. </a:t>
            </a:r>
            <a:endParaRPr lang="en-GB" dirty="0"/>
          </a:p>
        </p:txBody>
      </p:sp>
      <p:sp>
        <p:nvSpPr>
          <p:cNvPr id="4" name="Slide Number Placeholder 3"/>
          <p:cNvSpPr>
            <a:spLocks noGrp="1"/>
          </p:cNvSpPr>
          <p:nvPr>
            <p:ph type="sldNum" sz="quarter" idx="10"/>
          </p:nvPr>
        </p:nvSpPr>
        <p:spPr/>
        <p:txBody>
          <a:bodyPr/>
          <a:lstStyle/>
          <a:p>
            <a:fld id="{32488E1C-CE4B-42AF-B730-E959ECC85712}" type="slidenum">
              <a:rPr lang="en-GB" smtClean="0"/>
              <a:t>6</a:t>
            </a:fld>
            <a:endParaRPr lang="en-GB"/>
          </a:p>
        </p:txBody>
      </p:sp>
    </p:spTree>
    <p:extLst>
      <p:ext uri="{BB962C8B-B14F-4D97-AF65-F5344CB8AC3E}">
        <p14:creationId xmlns:p14="http://schemas.microsoft.com/office/powerpoint/2010/main" val="3491810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634A13-F68C-42A0-B8DB-5646B655B908}" type="datetimeFigureOut">
              <a:rPr lang="en-GB" smtClean="0"/>
              <a:t>08/09/2023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BC341-5BDB-4EFA-BD07-26236437DE9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563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634A13-F68C-42A0-B8DB-5646B655B908}" type="datetimeFigureOut">
              <a:rPr lang="en-GB" smtClean="0"/>
              <a:t>08/09/2023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227878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634A13-F68C-42A0-B8DB-5646B655B908}" type="datetimeFigureOut">
              <a:rPr lang="en-GB" smtClean="0"/>
              <a:t>08/09/2023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139398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634A13-F68C-42A0-B8DB-5646B655B908}" type="datetimeFigureOut">
              <a:rPr lang="en-GB" smtClean="0"/>
              <a:t>08/09/2023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1620306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634A13-F68C-42A0-B8DB-5646B655B908}" type="datetimeFigureOut">
              <a:rPr lang="en-GB" smtClean="0"/>
              <a:t>08/09/2023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BC341-5BDB-4EFA-BD07-26236437DE9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376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634A13-F68C-42A0-B8DB-5646B655B908}" type="datetimeFigureOut">
              <a:rPr lang="en-GB" smtClean="0"/>
              <a:t>08/09/2023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3546727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634A13-F68C-42A0-B8DB-5646B655B908}" type="datetimeFigureOut">
              <a:rPr lang="en-GB" smtClean="0"/>
              <a:t>08/09/2023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108040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C634A13-F68C-42A0-B8DB-5646B655B908}" type="datetimeFigureOut">
              <a:rPr lang="en-GB" smtClean="0"/>
              <a:t>08/09/2023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2447234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C634A13-F68C-42A0-B8DB-5646B655B908}" type="datetimeFigureOut">
              <a:rPr lang="en-GB" smtClean="0"/>
              <a:t>08/09/2023</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503526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C634A13-F68C-42A0-B8DB-5646B655B908}" type="datetimeFigureOut">
              <a:rPr lang="en-GB" smtClean="0"/>
              <a:t>08/09/2023</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5ABC341-5BDB-4EFA-BD07-26236437DE98}" type="slidenum">
              <a:rPr lang="en-GB" smtClean="0"/>
              <a:t>‹#›</a:t>
            </a:fld>
            <a:endParaRPr lang="en-GB"/>
          </a:p>
        </p:txBody>
      </p:sp>
    </p:spTree>
    <p:extLst>
      <p:ext uri="{BB962C8B-B14F-4D97-AF65-F5344CB8AC3E}">
        <p14:creationId xmlns:p14="http://schemas.microsoft.com/office/powerpoint/2010/main" val="11869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634A13-F68C-42A0-B8DB-5646B655B908}" type="datetimeFigureOut">
              <a:rPr lang="en-GB" smtClean="0"/>
              <a:t>08/09/2023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ABC341-5BDB-4EFA-BD07-26236437DE98}" type="slidenum">
              <a:rPr lang="en-GB" smtClean="0"/>
              <a:t>‹#›</a:t>
            </a:fld>
            <a:endParaRPr lang="en-GB"/>
          </a:p>
        </p:txBody>
      </p:sp>
    </p:spTree>
    <p:extLst>
      <p:ext uri="{BB962C8B-B14F-4D97-AF65-F5344CB8AC3E}">
        <p14:creationId xmlns:p14="http://schemas.microsoft.com/office/powerpoint/2010/main" val="284156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C634A13-F68C-42A0-B8DB-5646B655B908}" type="datetimeFigureOut">
              <a:rPr lang="en-GB" smtClean="0"/>
              <a:t>08/09/2023</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5ABC341-5BDB-4EFA-BD07-26236437DE98}"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130650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U14s BLACK</a:t>
            </a:r>
            <a:endParaRPr lang="en-GB" dirty="0"/>
          </a:p>
        </p:txBody>
      </p:sp>
      <p:sp>
        <p:nvSpPr>
          <p:cNvPr id="3" name="Subtitle 2"/>
          <p:cNvSpPr>
            <a:spLocks noGrp="1"/>
          </p:cNvSpPr>
          <p:nvPr>
            <p:ph type="subTitle" idx="1"/>
          </p:nvPr>
        </p:nvSpPr>
        <p:spPr/>
        <p:txBody>
          <a:bodyPr/>
          <a:lstStyle/>
          <a:p>
            <a:r>
              <a:rPr lang="en-US" dirty="0" smtClean="0"/>
              <a:t>Coach Ryan Anderson</a:t>
            </a:r>
            <a:endParaRPr lang="en-GB" dirty="0"/>
          </a:p>
        </p:txBody>
      </p:sp>
    </p:spTree>
    <p:extLst>
      <p:ext uri="{BB962C8B-B14F-4D97-AF65-F5344CB8AC3E}">
        <p14:creationId xmlns:p14="http://schemas.microsoft.com/office/powerpoint/2010/main" val="151651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EXPECTATIONS</a:t>
            </a:r>
            <a:endParaRPr lang="en-GB" dirty="0"/>
          </a:p>
        </p:txBody>
      </p:sp>
      <p:sp>
        <p:nvSpPr>
          <p:cNvPr id="4" name="Text Placeholder 3"/>
          <p:cNvSpPr>
            <a:spLocks noGrp="1"/>
          </p:cNvSpPr>
          <p:nvPr>
            <p:ph type="body" idx="1"/>
          </p:nvPr>
        </p:nvSpPr>
        <p:spPr/>
        <p:txBody>
          <a:bodyPr/>
          <a:lstStyle/>
          <a:p>
            <a:pPr algn="ctr"/>
            <a:r>
              <a:rPr lang="en-US" dirty="0" smtClean="0"/>
              <a:t>COACH (MY EXPECTATIONS FROM PLAYERS)</a:t>
            </a:r>
            <a:endParaRPr lang="en-GB" dirty="0"/>
          </a:p>
        </p:txBody>
      </p:sp>
      <p:sp>
        <p:nvSpPr>
          <p:cNvPr id="5" name="Content Placeholder 4"/>
          <p:cNvSpPr>
            <a:spLocks noGrp="1"/>
          </p:cNvSpPr>
          <p:nvPr>
            <p:ph sz="half" idx="2"/>
          </p:nvPr>
        </p:nvSpPr>
        <p:spPr/>
        <p:txBody>
          <a:bodyPr>
            <a:normAutofit fontScale="92500" lnSpcReduction="20000"/>
          </a:bodyPr>
          <a:lstStyle/>
          <a:p>
            <a:pPr algn="ctr"/>
            <a:r>
              <a:rPr lang="en-US" dirty="0" smtClean="0"/>
              <a:t>100% EFFORT AT ALL TIMES!!</a:t>
            </a:r>
          </a:p>
          <a:p>
            <a:pPr algn="ctr"/>
            <a:r>
              <a:rPr lang="en-US" dirty="0" smtClean="0"/>
              <a:t>COMMUNICATION</a:t>
            </a:r>
          </a:p>
          <a:p>
            <a:pPr algn="ctr"/>
            <a:r>
              <a:rPr lang="en-US" dirty="0" smtClean="0"/>
              <a:t>EFFORT OVER OUTCOMES</a:t>
            </a:r>
          </a:p>
          <a:p>
            <a:pPr algn="ctr"/>
            <a:endParaRPr lang="en-US" dirty="0"/>
          </a:p>
          <a:p>
            <a:pPr algn="ctr"/>
            <a:r>
              <a:rPr lang="en-US" sz="3000" dirty="0" smtClean="0"/>
              <a:t>ACEs (On the website, under about us/coaching)</a:t>
            </a:r>
            <a:endParaRPr lang="en-US" sz="3000" dirty="0" smtClean="0"/>
          </a:p>
          <a:p>
            <a:pPr algn="ctr">
              <a:buFont typeface="Courier New" panose="02070309020205020404" pitchFamily="49" charset="0"/>
              <a:buChar char="o"/>
            </a:pPr>
            <a:r>
              <a:rPr lang="en-US" dirty="0" smtClean="0"/>
              <a:t>ATTITUDE</a:t>
            </a:r>
          </a:p>
          <a:p>
            <a:pPr algn="ctr">
              <a:buFont typeface="Courier New" panose="02070309020205020404" pitchFamily="49" charset="0"/>
              <a:buChar char="o"/>
            </a:pPr>
            <a:r>
              <a:rPr lang="en-US" dirty="0" smtClean="0"/>
              <a:t>COMMITMENT</a:t>
            </a:r>
          </a:p>
          <a:p>
            <a:pPr algn="ctr">
              <a:buFont typeface="Courier New" panose="02070309020205020404" pitchFamily="49" charset="0"/>
              <a:buChar char="o"/>
            </a:pPr>
            <a:r>
              <a:rPr lang="en-US" dirty="0" smtClean="0"/>
              <a:t>EXCELLENCE</a:t>
            </a:r>
            <a:endParaRPr lang="en-GB" dirty="0"/>
          </a:p>
        </p:txBody>
      </p:sp>
      <p:sp>
        <p:nvSpPr>
          <p:cNvPr id="6" name="Text Placeholder 5"/>
          <p:cNvSpPr>
            <a:spLocks noGrp="1"/>
          </p:cNvSpPr>
          <p:nvPr>
            <p:ph type="body" sz="quarter" idx="3"/>
          </p:nvPr>
        </p:nvSpPr>
        <p:spPr/>
        <p:txBody>
          <a:bodyPr/>
          <a:lstStyle/>
          <a:p>
            <a:pPr algn="ctr"/>
            <a:r>
              <a:rPr lang="en-US" dirty="0" smtClean="0"/>
              <a:t>PLAYERS</a:t>
            </a:r>
            <a:endParaRPr lang="en-GB" dirty="0"/>
          </a:p>
        </p:txBody>
      </p:sp>
      <p:sp>
        <p:nvSpPr>
          <p:cNvPr id="7" name="Content Placeholder 6"/>
          <p:cNvSpPr>
            <a:spLocks noGrp="1"/>
          </p:cNvSpPr>
          <p:nvPr>
            <p:ph sz="quarter" idx="4"/>
          </p:nvPr>
        </p:nvSpPr>
        <p:spPr/>
        <p:txBody>
          <a:bodyPr/>
          <a:lstStyle/>
          <a:p>
            <a:pPr algn="ctr"/>
            <a:r>
              <a:rPr lang="en-US" dirty="0" smtClean="0"/>
              <a:t>You should expect the following:</a:t>
            </a:r>
          </a:p>
          <a:p>
            <a:pPr algn="ctr"/>
            <a:endParaRPr lang="en-US" dirty="0"/>
          </a:p>
          <a:p>
            <a:pPr algn="ctr">
              <a:buFont typeface="Arial" panose="020B0604020202020204" pitchFamily="34" charset="0"/>
              <a:buChar char="•"/>
            </a:pPr>
            <a:r>
              <a:rPr lang="en-US" dirty="0" smtClean="0"/>
              <a:t> Coaches that care about YOU.</a:t>
            </a:r>
          </a:p>
          <a:p>
            <a:pPr algn="ctr">
              <a:buFont typeface="Arial" panose="020B0604020202020204" pitchFamily="34" charset="0"/>
              <a:buChar char="•"/>
            </a:pPr>
            <a:r>
              <a:rPr lang="en-US" dirty="0"/>
              <a:t> </a:t>
            </a:r>
            <a:r>
              <a:rPr lang="en-US" dirty="0" smtClean="0"/>
              <a:t>Sessions that target your weaknesses.</a:t>
            </a:r>
          </a:p>
          <a:p>
            <a:pPr algn="ctr">
              <a:buFont typeface="Arial" panose="020B0604020202020204" pitchFamily="34" charset="0"/>
              <a:buChar char="•"/>
            </a:pPr>
            <a:r>
              <a:rPr lang="en-US" dirty="0"/>
              <a:t> </a:t>
            </a:r>
            <a:r>
              <a:rPr lang="en-US" dirty="0" smtClean="0"/>
              <a:t>Support in every aspect of the game.</a:t>
            </a:r>
          </a:p>
          <a:p>
            <a:pPr algn="ctr">
              <a:buFont typeface="Arial" panose="020B0604020202020204" pitchFamily="34" charset="0"/>
              <a:buChar char="•"/>
            </a:pPr>
            <a:r>
              <a:rPr lang="en-US" dirty="0"/>
              <a:t> </a:t>
            </a:r>
            <a:r>
              <a:rPr lang="en-US" dirty="0" smtClean="0"/>
              <a:t>Be ready to give 110% regardless of the situation.</a:t>
            </a:r>
            <a:endParaRPr lang="en-GB" dirty="0"/>
          </a:p>
        </p:txBody>
      </p:sp>
    </p:spTree>
    <p:extLst>
      <p:ext uri="{BB962C8B-B14F-4D97-AF65-F5344CB8AC3E}">
        <p14:creationId xmlns:p14="http://schemas.microsoft.com/office/powerpoint/2010/main" val="2594540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GOALS</a:t>
            </a:r>
            <a:endParaRPr lang="en-GB" dirty="0"/>
          </a:p>
        </p:txBody>
      </p:sp>
      <p:sp>
        <p:nvSpPr>
          <p:cNvPr id="3" name="Text Placeholder 2"/>
          <p:cNvSpPr>
            <a:spLocks noGrp="1"/>
          </p:cNvSpPr>
          <p:nvPr>
            <p:ph type="body" idx="1"/>
          </p:nvPr>
        </p:nvSpPr>
        <p:spPr/>
        <p:txBody>
          <a:bodyPr/>
          <a:lstStyle/>
          <a:p>
            <a:pPr algn="ctr"/>
            <a:r>
              <a:rPr lang="en-US" dirty="0" smtClean="0"/>
              <a:t>COACHES (Coaches target for the season)</a:t>
            </a:r>
            <a:endParaRPr lang="en-GB" dirty="0"/>
          </a:p>
        </p:txBody>
      </p:sp>
      <p:sp>
        <p:nvSpPr>
          <p:cNvPr id="4" name="Content Placeholder 3"/>
          <p:cNvSpPr>
            <a:spLocks noGrp="1"/>
          </p:cNvSpPr>
          <p:nvPr>
            <p:ph sz="half" idx="2"/>
          </p:nvPr>
        </p:nvSpPr>
        <p:spPr/>
        <p:txBody>
          <a:bodyPr/>
          <a:lstStyle/>
          <a:p>
            <a:r>
              <a:rPr lang="en-US" dirty="0" smtClean="0"/>
              <a:t>Ryan – To develop the team up to a standard where each player feels comfortable performing a range of skills in a competitive environment. </a:t>
            </a:r>
            <a:endParaRPr lang="en-US" dirty="0"/>
          </a:p>
          <a:p>
            <a:r>
              <a:rPr lang="en-US" dirty="0" smtClean="0"/>
              <a:t>Lewis – To learn from the coaches/players and create his own coaching philosophy, and improve confidence in delivery.</a:t>
            </a:r>
            <a:endParaRPr lang="en-US" dirty="0"/>
          </a:p>
          <a:p>
            <a:r>
              <a:rPr lang="en-US" dirty="0" err="1" smtClean="0"/>
              <a:t>Leam</a:t>
            </a:r>
            <a:r>
              <a:rPr lang="en-US" dirty="0" smtClean="0"/>
              <a:t> – Be able to stretch himself and his knowledge to cater for ALL players. </a:t>
            </a:r>
            <a:endParaRPr lang="en-GB" dirty="0"/>
          </a:p>
        </p:txBody>
      </p:sp>
      <p:sp>
        <p:nvSpPr>
          <p:cNvPr id="5" name="Text Placeholder 4"/>
          <p:cNvSpPr>
            <a:spLocks noGrp="1"/>
          </p:cNvSpPr>
          <p:nvPr>
            <p:ph type="body" sz="quarter" idx="3"/>
          </p:nvPr>
        </p:nvSpPr>
        <p:spPr/>
        <p:txBody>
          <a:bodyPr/>
          <a:lstStyle/>
          <a:p>
            <a:pPr algn="ctr"/>
            <a:r>
              <a:rPr lang="en-US" dirty="0" smtClean="0"/>
              <a:t>TEAM (Coaches goal for the team)</a:t>
            </a:r>
            <a:endParaRPr lang="en-GB" dirty="0"/>
          </a:p>
        </p:txBody>
      </p:sp>
      <p:sp>
        <p:nvSpPr>
          <p:cNvPr id="6" name="Content Placeholder 5"/>
          <p:cNvSpPr>
            <a:spLocks noGrp="1"/>
          </p:cNvSpPr>
          <p:nvPr>
            <p:ph sz="quarter" idx="4"/>
          </p:nvPr>
        </p:nvSpPr>
        <p:spPr/>
        <p:txBody>
          <a:bodyPr/>
          <a:lstStyle/>
          <a:p>
            <a:pPr>
              <a:buFont typeface="Arial" panose="020B0604020202020204" pitchFamily="34" charset="0"/>
              <a:buChar char="•"/>
            </a:pPr>
            <a:r>
              <a:rPr lang="en-US" dirty="0" smtClean="0"/>
              <a:t> Each game has a progression of development, with specific areas of focus. </a:t>
            </a:r>
          </a:p>
          <a:p>
            <a:pPr>
              <a:buFont typeface="Arial" panose="020B0604020202020204" pitchFamily="34" charset="0"/>
              <a:buChar char="•"/>
            </a:pPr>
            <a:r>
              <a:rPr lang="en-US" dirty="0"/>
              <a:t> </a:t>
            </a:r>
            <a:r>
              <a:rPr lang="en-US" dirty="0" smtClean="0"/>
              <a:t>A combined FAMILY ethos, where we commend each other on effort and ideas, not just outcomes.</a:t>
            </a:r>
          </a:p>
          <a:p>
            <a:pPr>
              <a:buFont typeface="Arial" panose="020B0604020202020204" pitchFamily="34" charset="0"/>
              <a:buChar char="•"/>
            </a:pPr>
            <a:r>
              <a:rPr lang="en-US" dirty="0" smtClean="0"/>
              <a:t> Hold each other accountable for development, communication and effort.</a:t>
            </a:r>
            <a:endParaRPr lang="en-US" dirty="0"/>
          </a:p>
        </p:txBody>
      </p:sp>
    </p:spTree>
    <p:extLst>
      <p:ext uri="{BB962C8B-B14F-4D97-AF65-F5344CB8AC3E}">
        <p14:creationId xmlns:p14="http://schemas.microsoft.com/office/powerpoint/2010/main" val="410195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PLAYER </a:t>
            </a:r>
            <a:r>
              <a:rPr lang="en-US" dirty="0" smtClean="0"/>
              <a:t>GOALS</a:t>
            </a:r>
            <a:br>
              <a:rPr lang="en-US" dirty="0" smtClean="0"/>
            </a:br>
            <a:r>
              <a:rPr lang="en-US" sz="3200" dirty="0" smtClean="0"/>
              <a:t>(each player will give their own goal for the season)</a:t>
            </a:r>
            <a:endParaRPr lang="en-GB" sz="3200" dirty="0"/>
          </a:p>
        </p:txBody>
      </p:sp>
    </p:spTree>
    <p:extLst>
      <p:ext uri="{BB962C8B-B14F-4D97-AF65-F5344CB8AC3E}">
        <p14:creationId xmlns:p14="http://schemas.microsoft.com/office/powerpoint/2010/main" val="283579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DEFENCE</a:t>
            </a:r>
            <a:endParaRPr lang="en-GB" sz="6000" dirty="0"/>
          </a:p>
        </p:txBody>
      </p:sp>
      <p:sp>
        <p:nvSpPr>
          <p:cNvPr id="3" name="Text Placeholder 2"/>
          <p:cNvSpPr>
            <a:spLocks noGrp="1"/>
          </p:cNvSpPr>
          <p:nvPr>
            <p:ph type="body" sz="half" idx="2"/>
          </p:nvPr>
        </p:nvSpPr>
        <p:spPr/>
        <p:txBody>
          <a:bodyPr/>
          <a:lstStyle/>
          <a:p>
            <a:pPr algn="ctr"/>
            <a:r>
              <a:rPr lang="en-US" dirty="0" smtClean="0"/>
              <a:t>We will play a MAN TO MAN PROACTIVE defence.</a:t>
            </a:r>
          </a:p>
          <a:p>
            <a:pPr algn="ctr"/>
            <a:r>
              <a:rPr lang="en-US" dirty="0" smtClean="0"/>
              <a:t>NO RED ZONE</a:t>
            </a:r>
          </a:p>
          <a:p>
            <a:pPr algn="ctr"/>
            <a:r>
              <a:rPr lang="en-US" dirty="0" smtClean="0"/>
              <a:t>PUSH POINTS</a:t>
            </a:r>
          </a:p>
          <a:p>
            <a:pPr algn="ctr"/>
            <a:r>
              <a:rPr lang="en-US" dirty="0" smtClean="0"/>
              <a:t>SHOT SECTORS</a:t>
            </a:r>
          </a:p>
          <a:p>
            <a:pPr algn="ctr"/>
            <a:r>
              <a:rPr lang="en-US" dirty="0" smtClean="0"/>
              <a:t>REBOUNDING</a:t>
            </a:r>
          </a:p>
          <a:p>
            <a:pPr algn="ctr"/>
            <a:r>
              <a:rPr lang="en-US" dirty="0" smtClean="0"/>
              <a:t>SPACING</a:t>
            </a:r>
            <a:endParaRPr lang="en-GB" dirty="0"/>
          </a:p>
        </p:txBody>
      </p:sp>
      <p:pic>
        <p:nvPicPr>
          <p:cNvPr id="1026" name="Picture 2" descr="22+ Half Court Basketball Template | Free psd flyer templates, Psd flyer  templates, Basketb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4713316" y="174568"/>
            <a:ext cx="6929754" cy="654168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7026880" y="261638"/>
            <a:ext cx="2302626" cy="6367548"/>
          </a:xfrm>
          <a:prstGeom prst="rect">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Quad Arrow 9"/>
          <p:cNvSpPr/>
          <p:nvPr/>
        </p:nvSpPr>
        <p:spPr>
          <a:xfrm>
            <a:off x="4497185" y="1305098"/>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Quad Arrow 11"/>
          <p:cNvSpPr/>
          <p:nvPr/>
        </p:nvSpPr>
        <p:spPr>
          <a:xfrm>
            <a:off x="4497184" y="3229281"/>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Quad Arrow 12"/>
          <p:cNvSpPr/>
          <p:nvPr/>
        </p:nvSpPr>
        <p:spPr>
          <a:xfrm>
            <a:off x="4497184" y="5962996"/>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Quad Arrow 13"/>
          <p:cNvSpPr/>
          <p:nvPr/>
        </p:nvSpPr>
        <p:spPr>
          <a:xfrm>
            <a:off x="6486553" y="6425739"/>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Quad Arrow 14"/>
          <p:cNvSpPr/>
          <p:nvPr/>
        </p:nvSpPr>
        <p:spPr>
          <a:xfrm>
            <a:off x="11426940" y="1305098"/>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Quad Arrow 15"/>
          <p:cNvSpPr/>
          <p:nvPr/>
        </p:nvSpPr>
        <p:spPr>
          <a:xfrm>
            <a:off x="11451876" y="3215214"/>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Quad Arrow 16"/>
          <p:cNvSpPr/>
          <p:nvPr/>
        </p:nvSpPr>
        <p:spPr>
          <a:xfrm>
            <a:off x="11406156" y="5979411"/>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Quad Arrow 17"/>
          <p:cNvSpPr/>
          <p:nvPr/>
        </p:nvSpPr>
        <p:spPr>
          <a:xfrm>
            <a:off x="9429260" y="6354867"/>
            <a:ext cx="432261" cy="432261"/>
          </a:xfrm>
          <a:prstGeom prst="quad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5586153" y="4414058"/>
            <a:ext cx="1047403" cy="1105593"/>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9719987" y="4414058"/>
            <a:ext cx="1047403" cy="1105593"/>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68872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OFFENCE</a:t>
            </a:r>
            <a:endParaRPr lang="en-GB" sz="6000" dirty="0"/>
          </a:p>
        </p:txBody>
      </p:sp>
      <p:sp>
        <p:nvSpPr>
          <p:cNvPr id="3" name="Text Placeholder 2"/>
          <p:cNvSpPr>
            <a:spLocks noGrp="1"/>
          </p:cNvSpPr>
          <p:nvPr>
            <p:ph type="body" sz="half" idx="2"/>
          </p:nvPr>
        </p:nvSpPr>
        <p:spPr/>
        <p:txBody>
          <a:bodyPr/>
          <a:lstStyle/>
          <a:p>
            <a:pPr algn="ctr"/>
            <a:r>
              <a:rPr lang="en-US" dirty="0" smtClean="0"/>
              <a:t>We will play a fast paced, inclusive, pass first offence.</a:t>
            </a:r>
          </a:p>
          <a:p>
            <a:pPr algn="ctr"/>
            <a:r>
              <a:rPr lang="en-US" dirty="0" smtClean="0"/>
              <a:t>FAST BREAKS</a:t>
            </a:r>
            <a:endParaRPr lang="en-US" dirty="0" smtClean="0"/>
          </a:p>
          <a:p>
            <a:pPr algn="ctr"/>
            <a:r>
              <a:rPr lang="en-US" dirty="0" smtClean="0"/>
              <a:t>RUN LANES (Left, mid, right)</a:t>
            </a:r>
          </a:p>
          <a:p>
            <a:pPr algn="ctr"/>
            <a:r>
              <a:rPr lang="en-US" dirty="0" smtClean="0"/>
              <a:t>STAY HIGH</a:t>
            </a:r>
          </a:p>
          <a:p>
            <a:pPr algn="ctr"/>
            <a:r>
              <a:rPr lang="en-US" dirty="0" smtClean="0"/>
              <a:t>DRIVE TO THE BASKET</a:t>
            </a:r>
          </a:p>
          <a:p>
            <a:pPr algn="ctr"/>
            <a:endParaRPr lang="en-US" dirty="0" smtClean="0"/>
          </a:p>
        </p:txBody>
      </p:sp>
      <p:pic>
        <p:nvPicPr>
          <p:cNvPr id="1026" name="Picture 2" descr="22+ Half Court Basketball Template | Free psd flyer templates, Psd flyer  templates, Basketb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4713316" y="174568"/>
            <a:ext cx="6929754" cy="6541688"/>
          </a:xfrm>
          <a:prstGeom prst="rect">
            <a:avLst/>
          </a:prstGeom>
          <a:noFill/>
          <a:extLst>
            <a:ext uri="{909E8E84-426E-40DD-AFC4-6F175D3DCCD1}">
              <a14:hiddenFill xmlns:a14="http://schemas.microsoft.com/office/drawing/2010/main">
                <a:solidFill>
                  <a:srgbClr val="FFFFFF"/>
                </a:solidFill>
              </a14:hiddenFill>
            </a:ext>
          </a:extLst>
        </p:spPr>
      </p:pic>
      <p:sp>
        <p:nvSpPr>
          <p:cNvPr id="4" name="Donut 3"/>
          <p:cNvSpPr/>
          <p:nvPr/>
        </p:nvSpPr>
        <p:spPr>
          <a:xfrm>
            <a:off x="5136501" y="3603569"/>
            <a:ext cx="349134" cy="36160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Donut 18"/>
          <p:cNvSpPr/>
          <p:nvPr/>
        </p:nvSpPr>
        <p:spPr>
          <a:xfrm>
            <a:off x="6871567" y="2292925"/>
            <a:ext cx="349134" cy="36160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Donut 20"/>
          <p:cNvSpPr/>
          <p:nvPr/>
        </p:nvSpPr>
        <p:spPr>
          <a:xfrm>
            <a:off x="9060584" y="2292926"/>
            <a:ext cx="349134" cy="36160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Donut 21"/>
          <p:cNvSpPr/>
          <p:nvPr/>
        </p:nvSpPr>
        <p:spPr>
          <a:xfrm>
            <a:off x="10784378" y="3603568"/>
            <a:ext cx="349134" cy="36160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3" name="Donut 22"/>
          <p:cNvSpPr/>
          <p:nvPr/>
        </p:nvSpPr>
        <p:spPr>
          <a:xfrm>
            <a:off x="8003626" y="3747653"/>
            <a:ext cx="349134" cy="36160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6" name="Straight Arrow Connector 5"/>
          <p:cNvCxnSpPr/>
          <p:nvPr/>
        </p:nvCxnSpPr>
        <p:spPr>
          <a:xfrm>
            <a:off x="5311068" y="4109258"/>
            <a:ext cx="782161" cy="14270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6093229" y="5536276"/>
            <a:ext cx="1704109" cy="440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8752536" y="5336771"/>
            <a:ext cx="1322489" cy="5996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10241611" y="4109258"/>
            <a:ext cx="717334" cy="1282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8187105" y="4253343"/>
            <a:ext cx="0" cy="1383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7100167" y="2818018"/>
            <a:ext cx="903459" cy="785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8362768" y="2682240"/>
            <a:ext cx="779537" cy="9213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5527799" y="2654530"/>
            <a:ext cx="1240974" cy="9490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9476509" y="2637215"/>
            <a:ext cx="1307869" cy="8790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7417031" y="2506288"/>
            <a:ext cx="1434757" cy="41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37" name="Rectangle 1036"/>
          <p:cNvSpPr/>
          <p:nvPr/>
        </p:nvSpPr>
        <p:spPr>
          <a:xfrm>
            <a:off x="6768773" y="4840775"/>
            <a:ext cx="2788713" cy="1526774"/>
          </a:xfrm>
          <a:prstGeom prst="rect">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1279269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TM02900769[[fn=Retrospect]]</Template>
  <TotalTime>43</TotalTime>
  <Words>1249</Words>
  <Application>Microsoft Office PowerPoint</Application>
  <PresentationFormat>Custom</PresentationFormat>
  <Paragraphs>84</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Retrospect</vt:lpstr>
      <vt:lpstr>U14s BLACK</vt:lpstr>
      <vt:lpstr>EXPECTATIONS</vt:lpstr>
      <vt:lpstr>GOALS</vt:lpstr>
      <vt:lpstr>PLAYER GOALS (each player will give their own goal for the season)</vt:lpstr>
      <vt:lpstr>DEFENCE</vt:lpstr>
      <vt:lpstr>OFFENCE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U14s BLACK</dc:title>
  <dc:creator>Microsoft account</dc:creator>
  <cp:lastModifiedBy>Jasmine Thorley</cp:lastModifiedBy>
  <cp:revision>6</cp:revision>
  <dcterms:created xsi:type="dcterms:W3CDTF">2023-09-06T14:21:49Z</dcterms:created>
  <dcterms:modified xsi:type="dcterms:W3CDTF">2023-09-08T15:09:49Z</dcterms:modified>
</cp:coreProperties>
</file>